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FF8FC-5208-4CA6-8B9E-FB6C4E0B04D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Aluatul opărit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Profesor Maria Stan</a:t>
            </a:r>
          </a:p>
          <a:p>
            <a:r>
              <a:rPr lang="ro-RO" dirty="0" smtClean="0"/>
              <a:t>Clasa a X-a A</a:t>
            </a:r>
          </a:p>
          <a:p>
            <a:r>
              <a:rPr lang="ro-RO" dirty="0" smtClean="0"/>
              <a:t>Modulul III – SPP-CDL </a:t>
            </a:r>
            <a:endParaRPr lang="en-US" dirty="0"/>
          </a:p>
        </p:txBody>
      </p:sp>
      <p:pic>
        <p:nvPicPr>
          <p:cNvPr id="23556" name="Picture 4" descr="Aluat opărit pentru eclere și cho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ro-RO" dirty="0" smtClean="0"/>
              <a:t>Aluatul opărit este un aluat nedospit, obținut prin procesul de opărire a făinii într-un amestec lichid, grăsime, sare, în care se încorporează în final, ouă.</a:t>
            </a:r>
            <a:endParaRPr lang="en-US" dirty="0"/>
          </a:p>
        </p:txBody>
      </p:sp>
      <p:pic>
        <p:nvPicPr>
          <p:cNvPr id="26626" name="Picture 2" descr="Bucataria casei noastre: Aluat opa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2971800" cy="1981200"/>
          </a:xfrm>
          <a:prstGeom prst="rect">
            <a:avLst/>
          </a:prstGeom>
          <a:noFill/>
        </p:spPr>
      </p:pic>
      <p:pic>
        <p:nvPicPr>
          <p:cNvPr id="26628" name="Picture 4" descr="GOGOSI FRANTUZESTI DIN ALUAT OPARIT | Diva in bucata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opărit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Făina și lichidul (apa sau laptele) se folosesc în cantități egale.</a:t>
            </a:r>
          </a:p>
          <a:p>
            <a:r>
              <a:rPr lang="ro-RO" dirty="0" smtClean="0"/>
              <a:t>Grăsimea se folosește în raport ½ față de făină.</a:t>
            </a:r>
          </a:p>
          <a:p>
            <a:r>
              <a:rPr lang="ro-RO" dirty="0" smtClean="0"/>
              <a:t>Ouăle, grăsimea și făina asigură o valoare calorică mare.</a:t>
            </a:r>
          </a:p>
          <a:p>
            <a:r>
              <a:rPr lang="ro-RO" dirty="0" smtClean="0"/>
              <a:t>Este folosit pentru obținerea de semipreparate care se asociază cu creme, frișcă dulce, fructe pentru completarea valorii nutritive și gustative.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 smtClean="0"/>
              <a:t>Schema tehnologică de obținere a aluatului opărit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4384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Fierbere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962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Turnare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800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Coacere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3962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Încorporare treptată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800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Răcire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9624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Formarea aluatului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276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Temperare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438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Adăugare în bloc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11430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Apă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Ulei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Sare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6400" y="1219200"/>
            <a:ext cx="1066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Făină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Ouă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Preparation 15"/>
          <p:cNvSpPr/>
          <p:nvPr/>
        </p:nvSpPr>
        <p:spPr>
          <a:xfrm>
            <a:off x="6248400" y="4572000"/>
            <a:ext cx="1524000" cy="9906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Coji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19200" y="1981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</p:cNvCxnSpPr>
          <p:nvPr/>
        </p:nvCxnSpPr>
        <p:spPr>
          <a:xfrm rot="5400000">
            <a:off x="2209800" y="2286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</p:cNvCxnSpPr>
          <p:nvPr/>
        </p:nvCxnSpPr>
        <p:spPr>
          <a:xfrm rot="5400000">
            <a:off x="3390900" y="20955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4"/>
          </p:cNvCxnSpPr>
          <p:nvPr/>
        </p:nvCxnSpPr>
        <p:spPr>
          <a:xfrm rot="5400000">
            <a:off x="5905500" y="2247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1"/>
            <a:endCxn id="3" idx="3"/>
          </p:cNvCxnSpPr>
          <p:nvPr/>
        </p:nvCxnSpPr>
        <p:spPr>
          <a:xfrm rot="10800000">
            <a:off x="3886200" y="27051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247900" y="32385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9" idx="1"/>
          </p:cNvCxnSpPr>
          <p:nvPr/>
        </p:nvCxnSpPr>
        <p:spPr>
          <a:xfrm>
            <a:off x="2514600" y="3505200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</p:cNvCxnSpPr>
          <p:nvPr/>
        </p:nvCxnSpPr>
        <p:spPr>
          <a:xfrm rot="5400000">
            <a:off x="7010400" y="30480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1"/>
            <a:endCxn id="8" idx="3"/>
          </p:cNvCxnSpPr>
          <p:nvPr/>
        </p:nvCxnSpPr>
        <p:spPr>
          <a:xfrm rot="10800000">
            <a:off x="54102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 rot="16200000" flipH="1">
            <a:off x="1581150" y="4591050"/>
            <a:ext cx="381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  <a:endCxn id="7" idx="1"/>
          </p:cNvCxnSpPr>
          <p:nvPr/>
        </p:nvCxnSpPr>
        <p:spPr>
          <a:xfrm flipV="1">
            <a:off x="2667000" y="50292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3"/>
            <a:endCxn id="16" idx="1"/>
          </p:cNvCxnSpPr>
          <p:nvPr/>
        </p:nvCxnSpPr>
        <p:spPr>
          <a:xfrm>
            <a:off x="5257800" y="5029200"/>
            <a:ext cx="990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1"/>
            <a:endCxn id="4" idx="3"/>
          </p:cNvCxnSpPr>
          <p:nvPr/>
        </p:nvCxnSpPr>
        <p:spPr>
          <a:xfrm rot="10800000">
            <a:off x="26670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Defecte posibile la aluatul opărit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970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 posibile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Aglomerări de făină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-Făina</a:t>
                      </a:r>
                      <a:r>
                        <a:rPr lang="ro-RO" sz="1400" baseline="0" dirty="0" smtClean="0"/>
                        <a:t> s-a adăugat treptat</a:t>
                      </a:r>
                    </a:p>
                    <a:p>
                      <a:r>
                        <a:rPr lang="ro-RO" sz="1400" baseline="0" dirty="0" smtClean="0"/>
                        <a:t>-Nu s-a amestecat imediat și rapid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Batere la robot sau cu tel des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Aluatul are un aspect tăiat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-Fierberea incompletă a lichidului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Pregătirea altei compoziții cu cunținut sporit de făină, care se va combina cu aluatul</a:t>
                      </a:r>
                      <a:r>
                        <a:rPr lang="ro-RO" sz="1400" baseline="0" dirty="0" smtClean="0"/>
                        <a:t> tăiat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Consistență prea moale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-Fierberea insuficientă</a:t>
                      </a:r>
                    </a:p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-Conținut sporit de ouă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Combinarea cu un aluat mai consistent, în care nu s-au adăugat ouă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de dimensiuni necorespunzătoare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-Turnarea incorectă</a:t>
                      </a:r>
                    </a:p>
                    <a:p>
                      <a:r>
                        <a:rPr lang="ro-RO" sz="1400" dirty="0" smtClean="0"/>
                        <a:t>-Folosirea șprițului cu dimensiune necorespunzătoare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Strângerea alautului turnat și returnare 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insuficient</a:t>
                      </a:r>
                      <a:r>
                        <a:rPr lang="ro-RO" sz="1400" baseline="0" dirty="0" smtClean="0"/>
                        <a:t> crescute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-Coacerea la temperatură</a:t>
                      </a:r>
                      <a:r>
                        <a:rPr lang="ro-RO" sz="1400" baseline="0" dirty="0" smtClean="0"/>
                        <a:t> sub 180°C</a:t>
                      </a:r>
                    </a:p>
                    <a:p>
                      <a:r>
                        <a:rPr lang="ro-RO" sz="1400" baseline="0" dirty="0" smtClean="0"/>
                        <a:t>S-a deschis cuptorul în primele 10 minute</a:t>
                      </a:r>
                    </a:p>
                    <a:p>
                      <a:r>
                        <a:rPr lang="ro-RO" sz="1400" baseline="0" dirty="0" smtClean="0"/>
                        <a:t>-Uscarea insuficientă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Nu se pot remedia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Globulețe</a:t>
            </a:r>
            <a:endParaRPr lang="en-US" dirty="0"/>
          </a:p>
        </p:txBody>
      </p:sp>
      <p:pic>
        <p:nvPicPr>
          <p:cNvPr id="5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85" b="1985"/>
          <a:stretch>
            <a:fillRect/>
          </a:stretch>
        </p:blipFill>
        <p:spPr bwMode="auto">
          <a:xfrm>
            <a:off x="2971800" y="616634"/>
            <a:ext cx="5562600" cy="441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Eclere</a:t>
            </a:r>
            <a:endParaRPr lang="en-US" dirty="0"/>
          </a:p>
        </p:txBody>
      </p:sp>
      <p:pic>
        <p:nvPicPr>
          <p:cNvPr id="28674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Chou a la creme</a:t>
            </a:r>
            <a:endParaRPr lang="en-US" dirty="0"/>
          </a:p>
        </p:txBody>
      </p:sp>
      <p:pic>
        <p:nvPicPr>
          <p:cNvPr id="32770" name="Picture 2" descr="Aluat oparit (pâte à choux) Arhive - simonacall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268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Aluatul opărit</vt:lpstr>
      <vt:lpstr>Definiție</vt:lpstr>
      <vt:lpstr>Caracteristicile aluatului opărit</vt:lpstr>
      <vt:lpstr>Schema tehnologică de obținere a aluatului opărit</vt:lpstr>
      <vt:lpstr>Defecte posibile la aluatul opărit</vt:lpstr>
      <vt:lpstr>Globulețe</vt:lpstr>
      <vt:lpstr>Eclere</vt:lpstr>
      <vt:lpstr>Chou a la creme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opărit</dc:title>
  <dc:creator>User</dc:creator>
  <cp:lastModifiedBy>Admin</cp:lastModifiedBy>
  <cp:revision>5</cp:revision>
  <dcterms:created xsi:type="dcterms:W3CDTF">2020-05-08T08:43:10Z</dcterms:created>
  <dcterms:modified xsi:type="dcterms:W3CDTF">2020-08-13T09:33:41Z</dcterms:modified>
</cp:coreProperties>
</file>